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508000" y="659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Line"/>
          <p:cNvSpPr/>
          <p:nvPr/>
        </p:nvSpPr>
        <p:spPr>
          <a:xfrm>
            <a:off x="508000" y="408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Line"/>
          <p:cNvSpPr/>
          <p:nvPr/>
        </p:nvSpPr>
        <p:spPr>
          <a:xfrm flipV="1">
            <a:off x="7994302" y="45262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Lorem Ipsum Dolor"/>
          <p:cNvSpPr txBox="1"/>
          <p:nvPr>
            <p:ph type="body" sz="quarter" idx="13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3262"/>
                </a:solidFill>
                <a:latin typeface="+mn-lt"/>
                <a:ea typeface="+mn-ea"/>
                <a:cs typeface="+mn-cs"/>
                <a:sym typeface="UC Berkeley O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–Johnny Appleseed"/>
          <p:cNvSpPr txBox="1"/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i="1" sz="30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9" name="“Type a quote here.”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Image"/>
          <p:cNvSpPr/>
          <p:nvPr>
            <p:ph type="pic" idx="13"/>
          </p:nvPr>
        </p:nvSpPr>
        <p:spPr>
          <a:xfrm>
            <a:off x="-901700" y="-127000"/>
            <a:ext cx="14211300" cy="99972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Line"/>
          <p:cNvSpPr/>
          <p:nvPr/>
        </p:nvSpPr>
        <p:spPr>
          <a:xfrm>
            <a:off x="508000" y="913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" name="Line"/>
          <p:cNvSpPr/>
          <p:nvPr/>
        </p:nvSpPr>
        <p:spPr>
          <a:xfrm>
            <a:off x="508000" y="662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" name="W200: Introduction to Data Science Programming"/>
          <p:cNvSpPr txBox="1"/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W200: Introduction to Data Science Programming</a:t>
            </a:r>
          </a:p>
        </p:txBody>
      </p:sp>
      <p:sp>
        <p:nvSpPr>
          <p:cNvPr id="31" name="Image"/>
          <p:cNvSpPr/>
          <p:nvPr>
            <p:ph type="pic" idx="14"/>
          </p:nvPr>
        </p:nvSpPr>
        <p:spPr>
          <a:xfrm>
            <a:off x="584200" y="682283"/>
            <a:ext cx="11823700" cy="7086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507305" y="6561955"/>
            <a:ext cx="7200901" cy="2413001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003262"/>
                </a:solidFill>
                <a:latin typeface="+mn-lt"/>
                <a:ea typeface="+mn-ea"/>
                <a:cs typeface="+mn-cs"/>
                <a:sym typeface="UC Berkeley O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508000" y="4876800"/>
            <a:ext cx="56763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Line"/>
          <p:cNvSpPr/>
          <p:nvPr/>
        </p:nvSpPr>
        <p:spPr>
          <a:xfrm>
            <a:off x="508000" y="2768600"/>
            <a:ext cx="567631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" name="Lorem Ipsum Dolor"/>
          <p:cNvSpPr txBox="1"/>
          <p:nvPr>
            <p:ph type="body" sz="quarter" idx="13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52" name="Image"/>
          <p:cNvSpPr/>
          <p:nvPr>
            <p:ph type="pic" sz="half" idx="14"/>
          </p:nvPr>
        </p:nvSpPr>
        <p:spPr>
          <a:xfrm>
            <a:off x="6704698" y="590550"/>
            <a:ext cx="5806884" cy="8509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/>
          <p:nvPr>
            <p:ph type="title"/>
          </p:nvPr>
        </p:nvSpPr>
        <p:spPr>
          <a:xfrm>
            <a:off x="508000" y="800100"/>
            <a:ext cx="11988800" cy="1017290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003262"/>
                </a:solidFill>
                <a:latin typeface="+mn-lt"/>
                <a:ea typeface="+mn-ea"/>
                <a:cs typeface="+mn-cs"/>
                <a:sym typeface="UC Berkeley O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idx="1"/>
          </p:nvPr>
        </p:nvSpPr>
        <p:spPr>
          <a:xfrm>
            <a:off x="508000" y="2273300"/>
            <a:ext cx="11988800" cy="6096000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>
              <a:defRPr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" name="berkeleyischool-logo-alternate-fullcolor-lg.png" descr="berkeleyischool-logo-alternate-fullcolor-l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72536" y="635000"/>
            <a:ext cx="1854927" cy="635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Image"/>
          <p:cNvSpPr/>
          <p:nvPr>
            <p:ph type="pic" sz="half" idx="13"/>
          </p:nvPr>
        </p:nvSpPr>
        <p:spPr>
          <a:xfrm>
            <a:off x="6819900" y="1739900"/>
            <a:ext cx="5575300" cy="816965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2" name="Body Level One…"/>
          <p:cNvSpPr txBox="1"/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Body Level One…"/>
          <p:cNvSpPr txBox="1"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Image"/>
          <p:cNvSpPr/>
          <p:nvPr>
            <p:ph type="pic" sz="half" idx="13"/>
          </p:nvPr>
        </p:nvSpPr>
        <p:spPr>
          <a:xfrm>
            <a:off x="6260986" y="4406900"/>
            <a:ext cx="6697779" cy="4711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Image"/>
          <p:cNvSpPr/>
          <p:nvPr>
            <p:ph type="pic" sz="quarter" idx="14"/>
          </p:nvPr>
        </p:nvSpPr>
        <p:spPr>
          <a:xfrm>
            <a:off x="6680200" y="635000"/>
            <a:ext cx="5829301" cy="3517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Image"/>
          <p:cNvSpPr/>
          <p:nvPr>
            <p:ph type="pic" sz="half" idx="15"/>
          </p:nvPr>
        </p:nvSpPr>
        <p:spPr>
          <a:xfrm>
            <a:off x="482600" y="609600"/>
            <a:ext cx="5728881" cy="8394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Line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D93E2B"/>
          </a:solidFill>
          <a:uFillTx/>
          <a:latin typeface="+mj-lt"/>
          <a:ea typeface="+mj-ea"/>
          <a:cs typeface="+mj-cs"/>
          <a:sym typeface="Bodoni SvtyTwo ITC TT-Book"/>
        </a:defRPr>
      </a:lvl1pPr>
      <a:lvl2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D93E2B"/>
          </a:solidFill>
          <a:uFillTx/>
          <a:latin typeface="+mj-lt"/>
          <a:ea typeface="+mj-ea"/>
          <a:cs typeface="+mj-cs"/>
          <a:sym typeface="Bodoni SvtyTwo ITC TT-Book"/>
        </a:defRPr>
      </a:lvl2pPr>
      <a:lvl3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D93E2B"/>
          </a:solidFill>
          <a:uFillTx/>
          <a:latin typeface="+mj-lt"/>
          <a:ea typeface="+mj-ea"/>
          <a:cs typeface="+mj-cs"/>
          <a:sym typeface="Bodoni SvtyTwo ITC TT-Book"/>
        </a:defRPr>
      </a:lvl3pPr>
      <a:lvl4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D93E2B"/>
          </a:solidFill>
          <a:uFillTx/>
          <a:latin typeface="+mj-lt"/>
          <a:ea typeface="+mj-ea"/>
          <a:cs typeface="+mj-cs"/>
          <a:sym typeface="Bodoni SvtyTwo ITC TT-Book"/>
        </a:defRPr>
      </a:lvl4pPr>
      <a:lvl5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D93E2B"/>
          </a:solidFill>
          <a:uFillTx/>
          <a:latin typeface="+mj-lt"/>
          <a:ea typeface="+mj-ea"/>
          <a:cs typeface="+mj-cs"/>
          <a:sym typeface="Bodoni SvtyTwo ITC TT-Book"/>
        </a:defRPr>
      </a:lvl5pPr>
      <a:lvl6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D93E2B"/>
          </a:solidFill>
          <a:uFillTx/>
          <a:latin typeface="+mj-lt"/>
          <a:ea typeface="+mj-ea"/>
          <a:cs typeface="+mj-cs"/>
          <a:sym typeface="Bodoni SvtyTwo ITC TT-Book"/>
        </a:defRPr>
      </a:lvl6pPr>
      <a:lvl7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D93E2B"/>
          </a:solidFill>
          <a:uFillTx/>
          <a:latin typeface="+mj-lt"/>
          <a:ea typeface="+mj-ea"/>
          <a:cs typeface="+mj-cs"/>
          <a:sym typeface="Bodoni SvtyTwo ITC TT-Book"/>
        </a:defRPr>
      </a:lvl7pPr>
      <a:lvl8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D93E2B"/>
          </a:solidFill>
          <a:uFillTx/>
          <a:latin typeface="+mj-lt"/>
          <a:ea typeface="+mj-ea"/>
          <a:cs typeface="+mj-cs"/>
          <a:sym typeface="Bodoni SvtyTwo ITC TT-Book"/>
        </a:defRPr>
      </a:lvl8pPr>
      <a:lvl9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D93E2B"/>
          </a:solidFill>
          <a:uFillTx/>
          <a:latin typeface="+mj-lt"/>
          <a:ea typeface="+mj-ea"/>
          <a:cs typeface="+mj-cs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Relationship Id="rId3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study.net" TargetMode="External"/><Relationship Id="rId3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prod.oc.2u.com" TargetMode="External"/><Relationship Id="rId3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200 Introduction to Data Science Programmin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W200 Introduction to Data Science Programming</a:t>
            </a:r>
          </a:p>
        </p:txBody>
      </p:sp>
      <p:sp>
        <p:nvSpPr>
          <p:cNvPr id="135" name="Introductions,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UC Berkeley OS Demi"/>
                <a:ea typeface="UC Berkeley OS Demi"/>
                <a:cs typeface="UC Berkeley OS Demi"/>
                <a:sym typeface="UC Berkeley OS Demi"/>
              </a:rPr>
              <a:t>Introductions,</a:t>
            </a:r>
            <a:endParaRPr>
              <a:latin typeface="UC Berkeley OS Demi"/>
              <a:ea typeface="UC Berkeley OS Demi"/>
              <a:cs typeface="UC Berkeley OS Demi"/>
              <a:sym typeface="UC Berkeley OS Demi"/>
            </a:endParaRPr>
          </a:p>
          <a:p>
            <a:pPr/>
            <a:r>
              <a:rPr>
                <a:latin typeface="UC Berkeley OS Demi"/>
                <a:ea typeface="UC Berkeley OS Demi"/>
                <a:cs typeface="UC Berkeley OS Demi"/>
                <a:sym typeface="UC Berkeley OS Demi"/>
              </a:rPr>
              <a:t>Course Info &amp; Tools</a:t>
            </a:r>
          </a:p>
        </p:txBody>
      </p:sp>
      <p:sp>
        <p:nvSpPr>
          <p:cNvPr id="136" name="Week 01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Week 01</a:t>
            </a:r>
          </a:p>
          <a:p>
            <a:pPr/>
          </a:p>
          <a:p>
            <a:pPr/>
          </a:p>
          <a:p>
            <a:pPr/>
          </a:p>
          <a:p>
            <a:pPr>
              <a:defRPr sz="1000"/>
            </a:pPr>
            <a:r>
              <a:t>version: Dec 31, 2019</a:t>
            </a:r>
          </a:p>
        </p:txBody>
      </p:sp>
      <p:grpSp>
        <p:nvGrpSpPr>
          <p:cNvPr id="139" name="Image"/>
          <p:cNvGrpSpPr/>
          <p:nvPr/>
        </p:nvGrpSpPr>
        <p:grpSpPr>
          <a:xfrm>
            <a:off x="1768111" y="634200"/>
            <a:ext cx="9468578" cy="5513400"/>
            <a:chOff x="0" y="0"/>
            <a:chExt cx="9468577" cy="5513399"/>
          </a:xfrm>
        </p:grpSpPr>
        <p:pic>
          <p:nvPicPr>
            <p:cNvPr id="13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9214578" cy="5183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7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468578" cy="55134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3.  Gra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3.  Grading</a:t>
            </a:r>
          </a:p>
        </p:txBody>
      </p:sp>
      <p:sp>
        <p:nvSpPr>
          <p:cNvPr id="181" name="30% - Homework (that you submit to your GitHub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30% - Homework (that you submit to your GitHub)</a:t>
            </a:r>
          </a:p>
          <a:p>
            <a:pPr/>
            <a:r>
              <a:t>40% - Projects (20% for the individual OOP; 20% for the team data analysis project)</a:t>
            </a:r>
          </a:p>
          <a:p>
            <a:pPr/>
            <a:r>
              <a:t>20% - Online Exams (Midterm 10%, 24-hour window; Final is 10%, 48-hour window) [Don’t wait ’til the last moment to start!]</a:t>
            </a:r>
          </a:p>
          <a:p>
            <a:pPr/>
            <a:r>
              <a:t>10% - Participation</a:t>
            </a: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4.  Materials: Asynch and Syn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4.  Materials: Asynch and Synch</a:t>
            </a:r>
          </a:p>
        </p:txBody>
      </p:sp>
      <p:sp>
        <p:nvSpPr>
          <p:cNvPr id="185" name="ISVC: view/study the asynchronous materials before the live session.  Then attend one of the weekly live meetings.…"/>
          <p:cNvSpPr txBox="1"/>
          <p:nvPr>
            <p:ph type="body" idx="1"/>
          </p:nvPr>
        </p:nvSpPr>
        <p:spPr>
          <a:xfrm>
            <a:off x="3213100" y="2134244"/>
            <a:ext cx="9271348" cy="6807201"/>
          </a:xfrm>
          <a:prstGeom prst="rect">
            <a:avLst/>
          </a:prstGeom>
        </p:spPr>
        <p:txBody>
          <a:bodyPr/>
          <a:lstStyle/>
          <a:p>
            <a:pPr marL="465201" indent="-465201" defTabSz="578358">
              <a:spcBef>
                <a:spcPts val="2300"/>
              </a:spcBef>
              <a:defRPr sz="3564"/>
            </a:pPr>
            <a:r>
              <a:t>ISVC: view/study the asynchronous materials </a:t>
            </a:r>
            <a:r>
              <a:rPr i="1"/>
              <a:t>before</a:t>
            </a:r>
            <a:r>
              <a:t> the live session.  Then attend one of the weekly live meetings.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rPr u="sng">
                <a:hlinkClick r:id="rId2" invalidUrl="" action="" tgtFrame="" tooltip="" history="1" highlightClick="0" endSnd="0"/>
              </a:rPr>
              <a:t>study.net</a:t>
            </a:r>
            <a:r>
              <a:t>:  read/study before our live session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GitHub: homework assignments are posted </a:t>
            </a:r>
            <a:r>
              <a:rPr i="1"/>
              <a:t>after</a:t>
            </a:r>
            <a:r>
              <a:t> the live session.  Students </a:t>
            </a:r>
            <a:r>
              <a:rPr i="1"/>
              <a:t>pull down</a:t>
            </a:r>
            <a:r>
              <a:t> from this site.  </a:t>
            </a:r>
            <a:r>
              <a:rPr i="1"/>
              <a:t>Push</a:t>
            </a:r>
            <a:r>
              <a:t> your completed homework to your individual SUBMISSIONS folder.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xfrm>
            <a:off x="6330850" y="9258300"/>
            <a:ext cx="330400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7" name="Screen Shot 2019-12-31 at 9.57.19 AM.png" descr="Screen Shot 2019-12-31 at 9.57.19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014" y="2310110"/>
            <a:ext cx="2336801" cy="3086101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88" name="Other python and data sci texts are in the Resources folder."/>
          <p:cNvSpPr txBox="1"/>
          <p:nvPr/>
        </p:nvSpPr>
        <p:spPr>
          <a:xfrm>
            <a:off x="484187" y="7496770"/>
            <a:ext cx="2618930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/>
            </a:lvl1pPr>
          </a:lstStyle>
          <a:p>
            <a:pPr/>
            <a:r>
              <a:t>Other python and data sci texts are in the Resources folder.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4.  Programs &amp; 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4.  Programs &amp; Tools</a:t>
            </a:r>
          </a:p>
        </p:txBody>
      </p:sp>
      <p:sp>
        <p:nvSpPr>
          <p:cNvPr id="191" name="Anacond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Anaconda</a:t>
            </a:r>
          </a:p>
          <a:p>
            <a:pPr/>
            <a:r>
              <a:t>Jupyter</a:t>
            </a:r>
          </a:p>
          <a:p>
            <a:pPr/>
            <a:r>
              <a:t>Python (version 3)</a:t>
            </a:r>
          </a:p>
          <a:p>
            <a:pPr/>
            <a:r>
              <a:t>Bash shell*</a:t>
            </a:r>
          </a:p>
          <a:p>
            <a:pPr/>
            <a:r>
              <a:t>Git</a:t>
            </a:r>
          </a:p>
          <a:p>
            <a:pPr/>
            <a:r>
              <a:t>Text Editor (Atom, NotePad+, BBEdit) </a:t>
            </a:r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3" name="Screen Shot 2019-12-31 at 10.04.41 AM.png" descr="Screen Shot 2019-12-31 at 10.04.4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64621" y="2335410"/>
            <a:ext cx="5930901" cy="43053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90500" dist="101600" dir="5400000">
              <a:srgbClr val="000000">
                <a:alpha val="40000"/>
              </a:srgbClr>
            </a:outerShdw>
          </a:effectLst>
        </p:spPr>
      </p:pic>
      <p:sp>
        <p:nvSpPr>
          <p:cNvPr id="194" name="Windows 10 has PowerWindow; earlier editions may need GitBash"/>
          <p:cNvSpPr txBox="1"/>
          <p:nvPr/>
        </p:nvSpPr>
        <p:spPr>
          <a:xfrm>
            <a:off x="1905371" y="8089899"/>
            <a:ext cx="914325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Windows 10 has PowerWindow; earlier editions may need GitBash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4. 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4.  Resources</a:t>
            </a:r>
          </a:p>
        </p:txBody>
      </p:sp>
      <p:sp>
        <p:nvSpPr>
          <p:cNvPr id="197" name="Syllabus: https://docs.google.com/document/d/1MKp- RddgD9ZvaOK1w4LCIdGYivhwldtlV5NU_bGLv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84047">
              <a:lnSpc>
                <a:spcPts val="6300"/>
              </a:lnSpc>
              <a:spcBef>
                <a:spcPts val="1000"/>
              </a:spcBef>
              <a:buClrTx/>
              <a:buSzTx/>
              <a:buFontTx/>
              <a:buNone/>
              <a:defRPr sz="2688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000000"/>
                </a:solidFill>
              </a:rPr>
              <a:t>Syllabus: https://docs.google.com/document/d/1MKp- RddgD9ZvaOK1w4LCIdGYivhwldtlV5NU_bGLvts</a:t>
            </a:r>
            <a:endParaRPr>
              <a:solidFill>
                <a:srgbClr val="000000"/>
              </a:solidFill>
            </a:endParaRPr>
          </a:p>
          <a:p>
            <a:pPr marL="0" indent="0" defTabSz="384047">
              <a:lnSpc>
                <a:spcPts val="6300"/>
              </a:lnSpc>
              <a:spcBef>
                <a:spcPts val="1000"/>
              </a:spcBef>
              <a:buClrTx/>
              <a:buSzTx/>
              <a:buFontTx/>
              <a:buNone/>
              <a:defRPr sz="2688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000000"/>
                </a:solidFill>
              </a:rPr>
              <a:t>Live Calendar: https://docs.google.com/spreadsheets/d/1jNmL4-K6F7OfTTAtscraFrQHdo-8- KepdhUbEaFGXSY</a:t>
            </a:r>
            <a:endParaRPr>
              <a:solidFill>
                <a:srgbClr val="000000"/>
              </a:solidFill>
            </a:endParaRPr>
          </a:p>
          <a:p>
            <a:pPr marL="0" indent="0" defTabSz="384047">
              <a:lnSpc>
                <a:spcPts val="6300"/>
              </a:lnSpc>
              <a:spcBef>
                <a:spcPts val="1000"/>
              </a:spcBef>
              <a:buClrTx/>
              <a:buSzTx/>
              <a:buFontTx/>
              <a:buNone/>
              <a:defRPr sz="2688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000000"/>
                </a:solidFill>
              </a:rPr>
              <a:t>Homework Assignments:</a:t>
            </a:r>
            <a:endParaRPr>
              <a:solidFill>
                <a:srgbClr val="000000"/>
              </a:solidFill>
            </a:endParaRPr>
          </a:p>
          <a:p>
            <a:pPr marL="0" indent="0" defTabSz="384047">
              <a:lnSpc>
                <a:spcPts val="6300"/>
              </a:lnSpc>
              <a:spcBef>
                <a:spcPts val="1000"/>
              </a:spcBef>
              <a:buClrTx/>
              <a:buSzTx/>
              <a:buFontTx/>
              <a:buNone/>
              <a:defRPr sz="2688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000000"/>
                </a:solidFill>
              </a:rPr>
              <a:t>• https://github.prod.oc.2u.com/UCB-INFO-PYTHON/assignments_upstream_spring20</a:t>
            </a:r>
            <a:endParaRPr>
              <a:solidFill>
                <a:srgbClr val="000000"/>
              </a:solidFill>
            </a:endParaRPr>
          </a:p>
          <a:p>
            <a:pPr marL="0" indent="0" defTabSz="384047">
              <a:lnSpc>
                <a:spcPts val="6300"/>
              </a:lnSpc>
              <a:spcBef>
                <a:spcPts val="1000"/>
              </a:spcBef>
              <a:buClrTx/>
              <a:buSzTx/>
              <a:buFontTx/>
              <a:buNone/>
              <a:defRPr sz="2688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000000"/>
                </a:solidFill>
              </a:rPr>
              <a:t>Communication to instructors &amp; other students: w200-python-2020-spring@googlegroups.com</a:t>
            </a:r>
            <a:endParaRPr>
              <a:solidFill>
                <a:srgbClr val="000000"/>
              </a:solidFill>
            </a:endParaRPr>
          </a:p>
          <a:p>
            <a:pPr marL="0" indent="0" defTabSz="384047">
              <a:lnSpc>
                <a:spcPts val="6300"/>
              </a:lnSpc>
              <a:spcBef>
                <a:spcPts val="1000"/>
              </a:spcBef>
              <a:buClrTx/>
              <a:buSzTx/>
              <a:buFontTx/>
              <a:buNone/>
              <a:defRPr sz="2688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000000"/>
                </a:solidFill>
              </a:rPr>
              <a:t>Communication with instructors only: mids-python-instructors@googlegroups.com</a:t>
            </a:r>
            <a:endParaRPr>
              <a:solidFill>
                <a:srgbClr val="000000"/>
              </a:solidFill>
            </a:endParaRPr>
          </a:p>
          <a:p>
            <a:pPr marL="0" indent="0" defTabSz="384047">
              <a:lnSpc>
                <a:spcPts val="6300"/>
              </a:lnSpc>
              <a:spcBef>
                <a:spcPts val="1000"/>
              </a:spcBef>
              <a:buClrTx/>
              <a:buSzTx/>
              <a:buFontTx/>
              <a:buNone/>
              <a:defRPr sz="2688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000000"/>
                </a:solidFill>
              </a:rPr>
              <a:t>Slack Channels for information communication: ucbischool.slack.com channel #w200-python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4.  Githu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4.  Github</a:t>
            </a:r>
          </a:p>
        </p:txBody>
      </p:sp>
      <p:sp>
        <p:nvSpPr>
          <p:cNvPr id="201" name="File sharing &amp; Version Control Site:…"/>
          <p:cNvSpPr txBox="1"/>
          <p:nvPr>
            <p:ph type="body" sz="half" idx="1"/>
          </p:nvPr>
        </p:nvSpPr>
        <p:spPr>
          <a:xfrm>
            <a:off x="6435179" y="2273300"/>
            <a:ext cx="6061621" cy="6096000"/>
          </a:xfrm>
          <a:prstGeom prst="rect">
            <a:avLst/>
          </a:prstGeom>
        </p:spPr>
        <p:txBody>
          <a:bodyPr/>
          <a:lstStyle/>
          <a:p>
            <a:pPr marL="375920" indent="-375920" defTabSz="467359">
              <a:spcBef>
                <a:spcPts val="1900"/>
              </a:spcBef>
              <a:defRPr sz="2880"/>
            </a:pPr>
            <a:r>
              <a:t>File sharing &amp; Version Control Site:</a:t>
            </a:r>
          </a:p>
          <a:p>
            <a:pPr lvl="1" marL="751840" indent="-375920" defTabSz="467359">
              <a:spcBef>
                <a:spcPts val="1900"/>
              </a:spcBef>
              <a:defRPr sz="2880"/>
            </a:pPr>
            <a:r>
              <a:rPr u="sng">
                <a:hlinkClick r:id="rId2" invalidUrl="" action="" tgtFrame="" tooltip="" history="1" highlightClick="0" endSnd="0"/>
              </a:rPr>
              <a:t>https://github.prod.oc.2u.com</a:t>
            </a:r>
          </a:p>
          <a:p>
            <a:pPr marL="375920" indent="-375920" defTabSz="467359">
              <a:spcBef>
                <a:spcPts val="1900"/>
              </a:spcBef>
              <a:defRPr sz="2880"/>
            </a:pPr>
            <a:r>
              <a:t>Please “</a:t>
            </a:r>
            <a:r>
              <a:rPr>
                <a:solidFill>
                  <a:srgbClr val="206A00"/>
                </a:solidFill>
              </a:rPr>
              <a:t>Read the Guide</a:t>
            </a:r>
            <a:r>
              <a:t>”</a:t>
            </a:r>
          </a:p>
          <a:p>
            <a:pPr marL="375920" indent="-375920" defTabSz="467359">
              <a:spcBef>
                <a:spcPts val="1900"/>
              </a:spcBef>
              <a:defRPr sz="2880"/>
            </a:pPr>
            <a:r>
              <a:t>Press “Discover…” search for UCB-INFO-PYTHON/Installation</a:t>
            </a:r>
          </a:p>
          <a:p>
            <a:pPr marL="375920" indent="-375920" defTabSz="467359">
              <a:spcBef>
                <a:spcPts val="1900"/>
              </a:spcBef>
              <a:defRPr sz="2880"/>
            </a:pPr>
            <a:r>
              <a:t>Read “Completing your First Exercise with Git Reading Card”; follow the instructions.</a:t>
            </a:r>
          </a:p>
        </p:txBody>
      </p:sp>
      <p:sp>
        <p:nvSpPr>
          <p:cNvPr id="2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3" name="Screen Shot 2019-12-31 at 10.07.27 AM.png" descr="Screen Shot 2019-12-31 at 10.07.27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258" y="2280294"/>
            <a:ext cx="5689601" cy="5753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4.  More about G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4.  More about Git</a:t>
            </a:r>
          </a:p>
        </p:txBody>
      </p:sp>
      <p:sp>
        <p:nvSpPr>
          <p:cNvPr id="206" name="Folder structure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Folder structure:</a:t>
            </a:r>
          </a:p>
          <a:p>
            <a:pPr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/Users/tom/w200</a:t>
            </a:r>
          </a:p>
          <a:p>
            <a:pPr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/Users/tom/w200/FirstnameLastnameREPO/</a:t>
            </a:r>
          </a:p>
          <a:p>
            <a:pPr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/Users/tom/w200/FirstnameLastnameREPO/SUBMISSIONS/</a:t>
            </a:r>
          </a:p>
          <a:p>
            <a:pPr>
              <a:defRPr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i="1">
                <a:latin typeface="+mn-lt"/>
                <a:ea typeface="+mn-ea"/>
                <a:cs typeface="+mn-cs"/>
                <a:sym typeface="UC Berkeley OS"/>
              </a:defRPr>
            </a:pPr>
            <a:r>
              <a:t>Let’s visit GitHub for a demonstration</a:t>
            </a:r>
          </a:p>
        </p:txBody>
      </p:sp>
      <p:sp>
        <p:nvSpPr>
          <p:cNvPr id="2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8" name="Screen Shot 2019-12-31 at 10.20.14 AM.png" descr="Screen Shot 2019-12-31 at 10.20.1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2922" y="5516810"/>
            <a:ext cx="5194301" cy="3898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lide Number"/>
          <p:cNvSpPr txBox="1"/>
          <p:nvPr>
            <p:ph type="sldNum" sz="quarter" idx="2"/>
          </p:nvPr>
        </p:nvSpPr>
        <p:spPr>
          <a:xfrm>
            <a:off x="6324599" y="9029700"/>
            <a:ext cx="3429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1" name="Screen Shot 2019-12-31 at 10.20.40 AM.png" descr="Screen Shot 2019-12-31 at 10.20.4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751" y="1403994"/>
            <a:ext cx="11328401" cy="613410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your repository"/>
          <p:cNvSpPr txBox="1"/>
          <p:nvPr/>
        </p:nvSpPr>
        <p:spPr>
          <a:xfrm>
            <a:off x="660474" y="7772399"/>
            <a:ext cx="221486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your repository</a:t>
            </a:r>
          </a:p>
        </p:txBody>
      </p:sp>
      <p:sp>
        <p:nvSpPr>
          <p:cNvPr id="213" name="get assignments here"/>
          <p:cNvSpPr txBox="1"/>
          <p:nvPr/>
        </p:nvSpPr>
        <p:spPr>
          <a:xfrm>
            <a:off x="660474" y="8331199"/>
            <a:ext cx="293355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get assignments here</a:t>
            </a:r>
          </a:p>
        </p:txBody>
      </p:sp>
      <p:sp>
        <p:nvSpPr>
          <p:cNvPr id="214" name="fun stuff"/>
          <p:cNvSpPr txBox="1"/>
          <p:nvPr/>
        </p:nvSpPr>
        <p:spPr>
          <a:xfrm>
            <a:off x="660474" y="8839199"/>
            <a:ext cx="126325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fun stuff</a:t>
            </a:r>
          </a:p>
        </p:txBody>
      </p:sp>
      <p:sp>
        <p:nvSpPr>
          <p:cNvPr id="215" name="TomJonesREPO"/>
          <p:cNvSpPr txBox="1"/>
          <p:nvPr/>
        </p:nvSpPr>
        <p:spPr>
          <a:xfrm>
            <a:off x="3737793" y="7766050"/>
            <a:ext cx="227707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326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TomJonesREPO</a:t>
            </a:r>
          </a:p>
        </p:txBody>
      </p:sp>
      <p:sp>
        <p:nvSpPr>
          <p:cNvPr id="216" name="assignments_upstream_spring20"/>
          <p:cNvSpPr txBox="1"/>
          <p:nvPr/>
        </p:nvSpPr>
        <p:spPr>
          <a:xfrm>
            <a:off x="3737793" y="8324850"/>
            <a:ext cx="477917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326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assignments_upstream_spring20</a:t>
            </a:r>
          </a:p>
        </p:txBody>
      </p:sp>
      <p:sp>
        <p:nvSpPr>
          <p:cNvPr id="217" name="github-playground"/>
          <p:cNvSpPr txBox="1"/>
          <p:nvPr/>
        </p:nvSpPr>
        <p:spPr>
          <a:xfrm>
            <a:off x="3784748" y="8832850"/>
            <a:ext cx="274230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326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github-playground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5.  Shell Scrip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5.  Shell Scripts</a:t>
            </a:r>
          </a:p>
        </p:txBody>
      </p:sp>
      <p:sp>
        <p:nvSpPr>
          <p:cNvPr id="220" name="Create a shell script using a text editor…"/>
          <p:cNvSpPr txBox="1"/>
          <p:nvPr>
            <p:ph type="body" idx="1"/>
          </p:nvPr>
        </p:nvSpPr>
        <p:spPr>
          <a:xfrm>
            <a:off x="508000" y="2273300"/>
            <a:ext cx="11988800" cy="6716961"/>
          </a:xfrm>
          <a:prstGeom prst="rect">
            <a:avLst/>
          </a:prstGeom>
        </p:spPr>
        <p:txBody>
          <a:bodyPr/>
          <a:lstStyle/>
          <a:p>
            <a:pPr marL="408812" indent="-408812" defTabSz="508254">
              <a:spcBef>
                <a:spcPts val="2000"/>
              </a:spcBef>
              <a:defRPr sz="3132"/>
            </a:pPr>
            <a:r>
              <a:t>Create a shell script using a text editor</a:t>
            </a:r>
          </a:p>
          <a:p>
            <a:pPr marL="408812" indent="-408812" defTabSz="508254">
              <a:spcBef>
                <a:spcPts val="2000"/>
              </a:spcBef>
              <a:defRPr sz="3132"/>
            </a:pPr>
            <a:r>
              <a:t>Set the file permissions (rwx,rx,rx; 0755)</a:t>
            </a:r>
          </a:p>
          <a:p>
            <a:pPr marL="408812" indent="-408812" defTabSz="508254">
              <a:spcBef>
                <a:spcPts val="2000"/>
              </a:spcBef>
              <a:defRPr sz="3132"/>
            </a:pPr>
            <a:r>
              <a:t>Run the script.</a:t>
            </a:r>
          </a:p>
          <a:p>
            <a:pPr marL="408812" indent="-408812" defTabSz="508254">
              <a:spcBef>
                <a:spcPts val="2000"/>
              </a:spcBef>
              <a:defRPr sz="3132"/>
            </a:pPr>
          </a:p>
          <a:p>
            <a:pPr marL="408812" indent="-408812" defTabSz="508254">
              <a:spcBef>
                <a:spcPts val="2000"/>
              </a:spcBef>
              <a:defRPr sz="3132"/>
            </a:pPr>
          </a:p>
          <a:p>
            <a:pPr marL="408812" indent="-408812" defTabSz="508254">
              <a:spcBef>
                <a:spcPts val="2000"/>
              </a:spcBef>
              <a:defRPr sz="3132"/>
            </a:pPr>
          </a:p>
          <a:p>
            <a:pPr marL="408812" indent="-408812" defTabSz="508254">
              <a:spcBef>
                <a:spcPts val="2000"/>
              </a:spcBef>
              <a:defRPr sz="3132"/>
            </a:pPr>
          </a:p>
          <a:p>
            <a:pPr marL="408812" indent="-408812" defTabSz="508254">
              <a:spcBef>
                <a:spcPts val="2000"/>
              </a:spcBef>
              <a:defRPr i="1" sz="3132">
                <a:latin typeface="+mn-lt"/>
                <a:ea typeface="+mn-ea"/>
                <a:cs typeface="+mn-cs"/>
                <a:sym typeface="UC Berkeley OS"/>
              </a:defRPr>
            </a:pPr>
            <a:r>
              <a:t>Optional: see these resources (10 Concepts; Ox-OS.pdf) about Unix and Operating Systems</a:t>
            </a:r>
          </a:p>
        </p:txBody>
      </p:sp>
      <p:sp>
        <p:nvSpPr>
          <p:cNvPr id="2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4" name="Screen Shot 2019-12-31 at 10.26.34 AM.png"/>
          <p:cNvGrpSpPr/>
          <p:nvPr/>
        </p:nvGrpSpPr>
        <p:grpSpPr>
          <a:xfrm>
            <a:off x="399702" y="4576712"/>
            <a:ext cx="5003801" cy="1511301"/>
            <a:chOff x="0" y="0"/>
            <a:chExt cx="5003800" cy="1511300"/>
          </a:xfrm>
        </p:grpSpPr>
        <p:pic>
          <p:nvPicPr>
            <p:cNvPr id="223" name="Screen Shot 2019-12-31 at 10.26.34 AM.png" descr="Screen Shot 2019-12-31 at 10.26.34 A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4749800" cy="11811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2" name="Screen Shot 2019-12-31 at 10.26.34 AM.png" descr="Screen Shot 2019-12-31 at 10.26.34 AM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003800" cy="1511300"/>
            </a:xfrm>
            <a:prstGeom prst="rect">
              <a:avLst/>
            </a:prstGeom>
            <a:effectLst/>
          </p:spPr>
        </p:pic>
      </p:grpSp>
      <p:grpSp>
        <p:nvGrpSpPr>
          <p:cNvPr id="227" name="Screen Shot 2019-12-31 at 10.26.45 AM.png"/>
          <p:cNvGrpSpPr/>
          <p:nvPr/>
        </p:nvGrpSpPr>
        <p:grpSpPr>
          <a:xfrm>
            <a:off x="2799655" y="6049168"/>
            <a:ext cx="4978401" cy="1219201"/>
            <a:chOff x="0" y="0"/>
            <a:chExt cx="4978400" cy="1219200"/>
          </a:xfrm>
        </p:grpSpPr>
        <p:pic>
          <p:nvPicPr>
            <p:cNvPr id="226" name="Screen Shot 2019-12-31 at 10.26.45 AM.png" descr="Screen Shot 2019-12-31 at 10.26.45 A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4724400" cy="889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5" name="Screen Shot 2019-12-31 at 10.26.45 AM.png" descr="Screen Shot 2019-12-31 at 10.26.45 AM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4978400" cy="1219200"/>
            </a:xfrm>
            <a:prstGeom prst="rect">
              <a:avLst/>
            </a:prstGeom>
            <a:effectLst/>
          </p:spPr>
        </p:pic>
      </p:grpSp>
      <p:grpSp>
        <p:nvGrpSpPr>
          <p:cNvPr id="230" name="Screen Shot 2019-12-31 at 10.26.55 AM.png"/>
          <p:cNvGrpSpPr/>
          <p:nvPr/>
        </p:nvGrpSpPr>
        <p:grpSpPr>
          <a:xfrm>
            <a:off x="8027044" y="4431630"/>
            <a:ext cx="4165601" cy="1612901"/>
            <a:chOff x="0" y="0"/>
            <a:chExt cx="4165600" cy="1612900"/>
          </a:xfrm>
        </p:grpSpPr>
        <p:pic>
          <p:nvPicPr>
            <p:cNvPr id="229" name="Screen Shot 2019-12-31 at 10.26.55 AM.png" descr="Screen Shot 2019-12-31 at 10.26.55 AM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7000" y="88900"/>
              <a:ext cx="3911600" cy="1282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8" name="Screen Shot 2019-12-31 at 10.26.55 AM.png" descr="Screen Shot 2019-12-31 at 10.26.55 AM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165600" cy="16129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6.  Wrap-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6.  Wrap-up</a:t>
            </a:r>
          </a:p>
        </p:txBody>
      </p:sp>
      <p:sp>
        <p:nvSpPr>
          <p:cNvPr id="233" name="Enjoy the course - it’s a challenge but keep at it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Enjoy the course - it’s a challenge but keep at it!</a:t>
            </a:r>
          </a:p>
          <a:p>
            <a:pPr/>
            <a:r>
              <a:t>If you’re working along for &gt; 1 hour, take a break and have a “sanity check.”  [Really.]  Shoot an email to colleagues, TAs, instructors (the w200 group is a good place).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5" name="ta.png" descr="t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660000">
            <a:off x="7308850" y="5848266"/>
            <a:ext cx="4941614" cy="3060784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Welcome and enjoy Introduction to Data Science Programming"/>
          <p:cNvSpPr txBox="1"/>
          <p:nvPr/>
        </p:nvSpPr>
        <p:spPr>
          <a:xfrm>
            <a:off x="605942" y="6830221"/>
            <a:ext cx="6027116" cy="385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BE3E32"/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/>
            <a:r>
              <a:t>Welcome and enjoy Introduction to Data Science Programming</a:t>
            </a:r>
          </a:p>
        </p:txBody>
      </p:sp>
      <p:sp>
        <p:nvSpPr>
          <p:cNvPr id="237" name="Gunnar, Chris, Rob, Chris W., Mark, &amp;  Gerry"/>
          <p:cNvSpPr txBox="1"/>
          <p:nvPr/>
        </p:nvSpPr>
        <p:spPr>
          <a:xfrm>
            <a:off x="1393240" y="7516021"/>
            <a:ext cx="4452520" cy="385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BE3E32"/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/>
            <a:r>
              <a:t>Gunnar, Chris, Rob, Chris W., Mark, &amp;  Gerry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Agenda</a:t>
            </a:r>
          </a:p>
        </p:txBody>
      </p:sp>
      <p:sp>
        <p:nvSpPr>
          <p:cNvPr id="142" name="Welcome introduc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Welcome introductions</a:t>
            </a:r>
          </a:p>
          <a:p>
            <a:pPr/>
            <a:r>
              <a:t>Course Overview</a:t>
            </a:r>
          </a:p>
          <a:p>
            <a:pPr/>
            <a:r>
              <a:t>Mechanics</a:t>
            </a:r>
          </a:p>
          <a:p>
            <a:pPr/>
            <a:r>
              <a:t>GitHub &amp; git</a:t>
            </a:r>
          </a:p>
          <a:p>
            <a:pPr/>
            <a:r>
              <a:t>Shell Scripts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4" name="Folder-icon.png" descr="Folder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26500" y="57658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Brief Introdu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Brief Introductions</a:t>
            </a:r>
          </a:p>
        </p:txBody>
      </p:sp>
      <p:sp>
        <p:nvSpPr>
          <p:cNvPr id="147" name="Quick intro: your name, where you live and wor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Quick intro: your name, where you live and work</a:t>
            </a:r>
          </a:p>
          <a:p>
            <a:pPr/>
            <a:r>
              <a:t>What do you do with computing?</a:t>
            </a:r>
          </a:p>
          <a:p>
            <a:pPr/>
            <a:r>
              <a:t>For what do you want to use data science skills?</a:t>
            </a:r>
          </a:p>
          <a:p>
            <a:pPr/>
            <a:r>
              <a:t>Introducing the Breakout Rooms.  We have team-based projects in this course, so let’s spend a few minutes chatting in smaller groups.</a:t>
            </a:r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9" name="youngman.jpg" descr="youngma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20150" y="6673850"/>
            <a:ext cx="3492500" cy="23241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90500" dist="101600" dir="7382212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1.  Course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1.  Course Overview</a:t>
            </a:r>
          </a:p>
        </p:txBody>
      </p:sp>
      <p:sp>
        <p:nvSpPr>
          <p:cNvPr id="152" name="Pretty fast-moving course and students join the course with a range of computing skills, programming experiences from neophyte to pro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2308" indent="-432308" defTabSz="537463">
              <a:spcBef>
                <a:spcPts val="2200"/>
              </a:spcBef>
              <a:defRPr sz="3312"/>
            </a:pPr>
            <a:r>
              <a:t>Pretty fast-moving course and students join the course with a range of computing skills, programming experiences from neophyte to pro.  </a:t>
            </a:r>
          </a:p>
          <a:p>
            <a:pPr marL="432308" indent="-432308" defTabSz="537463">
              <a:spcBef>
                <a:spcPts val="2200"/>
              </a:spcBef>
              <a:defRPr sz="3312"/>
            </a:pPr>
            <a:r>
              <a:t>Our goal is to establish a strong base for all students.  Sharing your knowledge with other students helps all.</a:t>
            </a:r>
          </a:p>
          <a:p>
            <a:pPr marL="432308" indent="-432308" defTabSz="537463">
              <a:spcBef>
                <a:spcPts val="2200"/>
              </a:spcBef>
              <a:defRPr sz="3312"/>
            </a:pPr>
            <a:r>
              <a:t>Feel free to ask questions of each others, the instructors, and especially of the TAs.</a:t>
            </a:r>
          </a:p>
          <a:p>
            <a:pPr marL="432308" indent="-432308" defTabSz="537463">
              <a:spcBef>
                <a:spcPts val="2200"/>
              </a:spcBef>
              <a:defRPr sz="3312"/>
            </a:pPr>
            <a:r>
              <a:t>There’s a couple of ways of communicating with W200-group, Slack, Office Hours, and TA appointments.</a:t>
            </a:r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1. Overview: student compu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1. Overview: student computing</a:t>
            </a:r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7" name="Screen Shot 2019-12-31 at 9.42.33 AM.png" descr="Screen Shot 2019-12-31 at 9.42.3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007" y="2368550"/>
            <a:ext cx="6261101" cy="281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Screen Shot 2019-12-31 at 9.42.44 AM.png" descr="Screen Shot 2019-12-31 at 9.42.44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6900" y="2349500"/>
            <a:ext cx="5118101" cy="28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Screen Shot 2019-12-31 at 9.43.21 AM.png" descr="Screen Shot 2019-12-31 at 9.43.21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3900" y="5269011"/>
            <a:ext cx="5041900" cy="219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Screen Shot 2019-12-31 at 9.43.30 AM.png" descr="Screen Shot 2019-12-31 at 9.43.30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85000" y="5378450"/>
            <a:ext cx="5041901" cy="22225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tudents with less coding experience tend to enjoy significant experience in other areas."/>
          <p:cNvSpPr txBox="1"/>
          <p:nvPr/>
        </p:nvSpPr>
        <p:spPr>
          <a:xfrm>
            <a:off x="758725" y="7988299"/>
            <a:ext cx="1189375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Students with less coding experience tend to enjoy significant experience in other areas.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1. Overview: Breakout Roo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1. Overview: Breakout Rooms</a:t>
            </a:r>
          </a:p>
        </p:txBody>
      </p:sp>
      <p:sp>
        <p:nvSpPr>
          <p:cNvPr id="164" name="There’s a lot of individual effort in learning to code for DataSci; and there’s breakout rooms to give everyone a chance to participat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There’s a lot of individual effort in learning to code for DataSci; and there’s breakout rooms to give everyone a chance to participate.</a:t>
            </a:r>
          </a:p>
          <a:p>
            <a:pPr lvl="1"/>
            <a:r>
              <a:t>During these breakouts we work on a weekly Activity notebook - encourage and mentor each other.</a:t>
            </a:r>
          </a:p>
          <a:p>
            <a:pPr lvl="1"/>
            <a:r>
              <a:t>This is true to life as a data scientist … at times you’ll gossip code and jointly share techniques.</a:t>
            </a:r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1. Overview: Getting hel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1. Overview: Getting help</a:t>
            </a:r>
          </a:p>
        </p:txBody>
      </p:sp>
      <p:sp>
        <p:nvSpPr>
          <p:cNvPr id="168" name="Much of the time you’ll have to discover answers on your own (that’s how it is in computing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Much of the time you’ll have to discover answers on your own (that’s how it is in computing).</a:t>
            </a:r>
          </a:p>
          <a:p>
            <a:pPr/>
            <a:r>
              <a:t>Learning to interpret and respond to errors are important skills.  You’ll be expected to deal with files in a domain that we haven’t covered.  Focus on the data!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0" name="Screen Shot 2019-12-31 at 9.47.55 AM.png" descr="Screen Shot 2019-12-31 at 9.47.5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5994400"/>
            <a:ext cx="5080000" cy="2374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2.  Course Curriculum (1 of 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2.  Course Curriculum (1 of 2)</a:t>
            </a:r>
          </a:p>
        </p:txBody>
      </p:sp>
      <p:sp>
        <p:nvSpPr>
          <p:cNvPr id="173" name="Week 1: Getting to know the development environ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5802" indent="-455802" defTabSz="566674">
              <a:spcBef>
                <a:spcPts val="2300"/>
              </a:spcBef>
              <a:defRPr sz="3492"/>
            </a:pPr>
            <a:r>
              <a:t>Week 1: Getting to know the development environment</a:t>
            </a:r>
          </a:p>
          <a:p>
            <a:pPr marL="455802" indent="-455802" defTabSz="566674">
              <a:spcBef>
                <a:spcPts val="2300"/>
              </a:spcBef>
              <a:defRPr sz="3492"/>
            </a:pPr>
            <a:r>
              <a:t>Weeks 2-6: Python Fundamentals</a:t>
            </a:r>
          </a:p>
          <a:p>
            <a:pPr lvl="1" marL="911605" indent="-455802" defTabSz="566674">
              <a:spcBef>
                <a:spcPts val="2300"/>
              </a:spcBef>
              <a:defRPr sz="3492"/>
            </a:pPr>
            <a:r>
              <a:t>Starting out, sequence types &amp; dictionaries; control and algorithms; functions, complexity</a:t>
            </a:r>
          </a:p>
          <a:p>
            <a:pPr marL="455802" indent="-455802" defTabSz="566674">
              <a:spcBef>
                <a:spcPts val="2300"/>
              </a:spcBef>
              <a:defRPr sz="3492"/>
            </a:pPr>
            <a:r>
              <a:t>Weeks 7-8: Object-Oriented Design &amp; Programming</a:t>
            </a:r>
          </a:p>
          <a:p>
            <a:pPr lvl="1" marL="911605" indent="-455802" defTabSz="566674">
              <a:spcBef>
                <a:spcPts val="2300"/>
              </a:spcBef>
              <a:defRPr sz="3492"/>
            </a:pPr>
            <a:r>
              <a:t>Classes, OOD, OOP</a:t>
            </a:r>
          </a:p>
          <a:p>
            <a:pPr lvl="1" marL="911605" indent="-455802" defTabSz="566674">
              <a:spcBef>
                <a:spcPts val="2300"/>
              </a:spcBef>
              <a:defRPr sz="3492"/>
            </a:pPr>
            <a:r>
              <a:t>Individual OOP program</a:t>
            </a:r>
          </a:p>
        </p:txBody>
      </p:sp>
      <p:sp>
        <p:nvSpPr>
          <p:cNvPr id="174" name="Slide Number"/>
          <p:cNvSpPr txBox="1"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2.  Course Curriculum (2 of 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2.  Course Curriculum (2 of 2)</a:t>
            </a:r>
          </a:p>
        </p:txBody>
      </p:sp>
      <p:sp>
        <p:nvSpPr>
          <p:cNvPr id="177" name="Weeks 9-14:  Data Analys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4715" indent="-394715" defTabSz="490727">
              <a:spcBef>
                <a:spcPts val="2000"/>
              </a:spcBef>
              <a:defRPr sz="3024"/>
            </a:pPr>
            <a:r>
              <a:t>Weeks 9-14:  Data Analysis</a:t>
            </a:r>
          </a:p>
          <a:p>
            <a:pPr lvl="1" marL="789431" indent="-394715" defTabSz="490727">
              <a:spcBef>
                <a:spcPts val="2000"/>
              </a:spcBef>
              <a:defRPr sz="3024"/>
            </a:pPr>
            <a:r>
              <a:t>Text &amp; Binary Data </a:t>
            </a:r>
          </a:p>
          <a:p>
            <a:pPr lvl="1" marL="789431" indent="-394715" defTabSz="490727">
              <a:spcBef>
                <a:spcPts val="2000"/>
              </a:spcBef>
              <a:defRPr sz="3024"/>
            </a:pPr>
            <a:r>
              <a:t>Numpy (vectors)</a:t>
            </a:r>
          </a:p>
          <a:p>
            <a:pPr lvl="1" marL="789431" indent="-394715" defTabSz="490727">
              <a:spcBef>
                <a:spcPts val="2000"/>
              </a:spcBef>
              <a:defRPr sz="3024"/>
            </a:pPr>
            <a:r>
              <a:t>Pandas (Data Frames)</a:t>
            </a:r>
          </a:p>
          <a:p>
            <a:pPr lvl="1" marL="789431" indent="-394715" defTabSz="490727">
              <a:spcBef>
                <a:spcPts val="2000"/>
              </a:spcBef>
              <a:defRPr sz="3024"/>
            </a:pPr>
            <a:r>
              <a:t>Matplotlib, Seaborne (Visualization)</a:t>
            </a:r>
          </a:p>
          <a:p>
            <a:pPr lvl="1" marL="789431" indent="-394715" defTabSz="490727">
              <a:spcBef>
                <a:spcPts val="2000"/>
              </a:spcBef>
              <a:defRPr sz="3024"/>
            </a:pPr>
            <a:r>
              <a:t>Advanced Pandas (Aggregation &amp; Group Operations_</a:t>
            </a:r>
          </a:p>
          <a:p>
            <a:pPr lvl="1" marL="789431" indent="-394715" defTabSz="490727">
              <a:spcBef>
                <a:spcPts val="2000"/>
              </a:spcBef>
              <a:defRPr sz="3024"/>
            </a:pPr>
            <a:r>
              <a:t>Testing</a:t>
            </a:r>
          </a:p>
          <a:p>
            <a:pPr lvl="1" marL="789431" indent="-394715" defTabSz="490727">
              <a:spcBef>
                <a:spcPts val="2000"/>
              </a:spcBef>
              <a:defRPr sz="3024"/>
            </a:pPr>
            <a:r>
              <a:t>Team Data Analysis Project &amp; Presentation</a:t>
            </a:r>
          </a:p>
        </p:txBody>
      </p:sp>
      <p:sp>
        <p:nvSpPr>
          <p:cNvPr id="178" name="Slide Number"/>
          <p:cNvSpPr txBox="1"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UC Berkeley OS"/>
        <a:ea typeface="UC Berkeley OS"/>
        <a:cs typeface="UC Berkeley OS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UC Berkeley OS"/>
        <a:ea typeface="UC Berkeley OS"/>
        <a:cs typeface="UC Berkeley OS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